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773" autoAdjust="0"/>
  </p:normalViewPr>
  <p:slideViewPr>
    <p:cSldViewPr>
      <p:cViewPr varScale="1">
        <p:scale>
          <a:sx n="39" d="100"/>
          <a:sy n="39" d="100"/>
        </p:scale>
        <p:origin x="-22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94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Franklin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&amp; Alcohol Abuse</c:v>
                </c:pt>
                <c:pt idx="2">
                  <c:v>Physical Activity &amp; Nutrition</c:v>
                </c:pt>
                <c:pt idx="3">
                  <c:v>Cardiovascular Diseases</c:v>
                </c:pt>
                <c:pt idx="4">
                  <c:v>Mental Health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0.9</c:v>
                </c:pt>
                <c:pt idx="1">
                  <c:v>0.86</c:v>
                </c:pt>
                <c:pt idx="2">
                  <c:v>0.86</c:v>
                </c:pt>
                <c:pt idx="3">
                  <c:v>0.75</c:v>
                </c:pt>
                <c:pt idx="4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&amp; Alcohol Abuse</c:v>
                </c:pt>
                <c:pt idx="2">
                  <c:v>Physical Activity &amp; Nutrition</c:v>
                </c:pt>
                <c:pt idx="3">
                  <c:v>Cardiovascular Diseases</c:v>
                </c:pt>
                <c:pt idx="4">
                  <c:v>Mental Health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0.78</c:v>
                </c:pt>
                <c:pt idx="1">
                  <c:v>0.8</c:v>
                </c:pt>
                <c:pt idx="2">
                  <c:v>0.69</c:v>
                </c:pt>
                <c:pt idx="3">
                  <c:v>0.63</c:v>
                </c:pt>
                <c:pt idx="4">
                  <c:v>0.71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376064"/>
        <c:axId val="88377600"/>
      </c:barChart>
      <c:catAx>
        <c:axId val="88376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88377600"/>
        <c:crosses val="autoZero"/>
        <c:auto val="1"/>
        <c:lblAlgn val="ctr"/>
        <c:lblOffset val="100"/>
        <c:noMultiLvlLbl val="0"/>
      </c:catAx>
      <c:valAx>
        <c:axId val="883776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3760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Franklin County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362459546925494E-3"/>
                  <c:y val="1.614504607694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Transportation</c:v>
                </c:pt>
                <c:pt idx="2">
                  <c:v>Employment</c:v>
                </c:pt>
                <c:pt idx="3">
                  <c:v>Food Security</c:v>
                </c:pt>
                <c:pt idx="4">
                  <c:v>Access to Behavioral Care/Mental Health Care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0.95</c:v>
                </c:pt>
                <c:pt idx="1">
                  <c:v>0.81</c:v>
                </c:pt>
                <c:pt idx="2">
                  <c:v>0.76</c:v>
                </c:pt>
                <c:pt idx="3">
                  <c:v>0.66</c:v>
                </c:pt>
                <c:pt idx="4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Transportation</c:v>
                </c:pt>
                <c:pt idx="2">
                  <c:v>Employment</c:v>
                </c:pt>
                <c:pt idx="3">
                  <c:v>Food Security</c:v>
                </c:pt>
                <c:pt idx="4">
                  <c:v>Access to Behavioral Care/Mental Health Care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0.67</c:v>
                </c:pt>
                <c:pt idx="2">
                  <c:v>0.64</c:v>
                </c:pt>
                <c:pt idx="3">
                  <c:v>0.57999999999999996</c:v>
                </c:pt>
                <c:pt idx="4">
                  <c:v>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833088"/>
        <c:axId val="113834624"/>
      </c:barChart>
      <c:catAx>
        <c:axId val="113833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834624"/>
        <c:crosses val="autoZero"/>
        <c:auto val="1"/>
        <c:lblAlgn val="ctr"/>
        <c:lblOffset val="100"/>
        <c:noMultiLvlLbl val="0"/>
      </c:catAx>
      <c:valAx>
        <c:axId val="113834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38330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Franklin County based on information provided by the 46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24 </a:t>
            </a:r>
            <a:r>
              <a:rPr lang="en-US" baseline="0" dirty="0" smtClean="0"/>
              <a:t>of the Franklin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smtClean="0"/>
              <a:t>Page </a:t>
            </a:r>
            <a:r>
              <a:rPr lang="en-US" baseline="0" smtClean="0"/>
              <a:t>25 </a:t>
            </a:r>
            <a:r>
              <a:rPr lang="en-US" baseline="0" dirty="0" smtClean="0"/>
              <a:t>of the Franklin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Franklin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Franklin County Report will form Franklin Memorial Hospital’s CHNA along with the Western District (Androscoggin, Franklin, &amp; Oxford Counties) Public Health Improvement Plan – all hospital and public health improvement plans will inform the State Health Improvement Plan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Franklin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Franklin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Franklin County = 46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Franklin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aine.gov/SHNAPP/" TargetMode="External"/><Relationship Id="rId4" Type="http://schemas.openxmlformats.org/officeDocument/2006/relationships/hyperlink" Target="mailto:jamie.l.paul@maine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Franklin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Franklin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1266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</a:t>
            </a:r>
            <a:r>
              <a:rPr lang="en-US" sz="3200" b="1" dirty="0"/>
              <a:t>-</a:t>
            </a:r>
            <a:r>
              <a:rPr lang="en-US" sz="2400" b="1" dirty="0"/>
              <a:t> </a:t>
            </a:r>
            <a:r>
              <a:rPr lang="en-US" sz="1600" b="1" dirty="0"/>
              <a:t>Total 1,639 surveys; Franklin 46 surveys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349880"/>
              </p:ext>
            </p:extLst>
          </p:nvPr>
        </p:nvGraphicFramePr>
        <p:xfrm>
          <a:off x="609600" y="2391503"/>
          <a:ext cx="7848600" cy="393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Franklin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644" y="6324599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Franklin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33599"/>
            <a:ext cx="6900698" cy="419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DPHIP...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Jamie Paul				Name</a:t>
            </a:r>
          </a:p>
          <a:p>
            <a:pPr marL="109728" indent="0">
              <a:buNone/>
            </a:pPr>
            <a:r>
              <a:rPr lang="en-US" dirty="0"/>
              <a:t>795-4302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</a:p>
          <a:p>
            <a:pPr marL="109728" indent="0">
              <a:buNone/>
            </a:pPr>
            <a:r>
              <a:rPr lang="en-US" sz="2000" u="sng" dirty="0" smtClean="0">
                <a:hlinkClick r:id="rId4"/>
              </a:rPr>
              <a:t>jamie.l.paul@maine.gov</a:t>
            </a:r>
            <a:r>
              <a:rPr lang="en-US" sz="2000" u="sng" dirty="0" smtClean="0"/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</a:t>
            </a:r>
          </a:p>
          <a:p>
            <a:pPr marL="109728" indent="0">
              <a:buNone/>
            </a:pPr>
            <a:endParaRPr lang="en-US" sz="1900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 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/>
              <a:t>Phone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5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2672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Franklin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1782979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-</a:t>
            </a:r>
            <a:r>
              <a:rPr lang="en-US" sz="1600" b="1" dirty="0" smtClean="0"/>
              <a:t> Total 1,639 surveys; Franklin 46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610689"/>
              </p:ext>
            </p:extLst>
          </p:nvPr>
        </p:nvGraphicFramePr>
        <p:xfrm>
          <a:off x="656113" y="2183089"/>
          <a:ext cx="7802088" cy="42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Franklin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210062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Franklin County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03942"/>
            <a:ext cx="5562600" cy="41814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3661</TotalTime>
  <Words>1412</Words>
  <Application>Microsoft Office PowerPoint</Application>
  <PresentationFormat>On-screen Show (4:3)</PresentationFormat>
  <Paragraphs>167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Franklin County</vt:lpstr>
      <vt:lpstr>Top health issues for Franklin County</vt:lpstr>
      <vt:lpstr>Top issues affecting where we live, work, learn &amp; play in Franklin County</vt:lpstr>
      <vt:lpstr>Top issues affecting where we live, work, learn &amp; play in Franklin County</vt:lpstr>
      <vt:lpstr>Comparing these results with our current CHNA &amp; Implementation Strategy….</vt:lpstr>
      <vt:lpstr>Comparing these results with our current State Health Assessment &amp; DPHIP...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194</cp:revision>
  <cp:lastPrinted>2015-09-09T11:18:45Z</cp:lastPrinted>
  <dcterms:created xsi:type="dcterms:W3CDTF">2015-06-09T16:33:57Z</dcterms:created>
  <dcterms:modified xsi:type="dcterms:W3CDTF">2015-10-14T22:47:39Z</dcterms:modified>
</cp:coreProperties>
</file>